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78" r:id="rId4"/>
    <p:sldId id="279" r:id="rId5"/>
    <p:sldId id="283" r:id="rId6"/>
    <p:sldId id="259" r:id="rId7"/>
    <p:sldId id="257" r:id="rId8"/>
    <p:sldId id="266" r:id="rId9"/>
    <p:sldId id="284" r:id="rId10"/>
    <p:sldId id="260" r:id="rId11"/>
    <p:sldId id="267" r:id="rId12"/>
    <p:sldId id="261" r:id="rId13"/>
    <p:sldId id="262" r:id="rId14"/>
    <p:sldId id="263" r:id="rId15"/>
    <p:sldId id="264" r:id="rId16"/>
    <p:sldId id="265" r:id="rId17"/>
    <p:sldId id="285" r:id="rId18"/>
    <p:sldId id="287" r:id="rId19"/>
    <p:sldId id="268" r:id="rId20"/>
    <p:sldId id="286" r:id="rId21"/>
    <p:sldId id="272" r:id="rId22"/>
    <p:sldId id="273" r:id="rId23"/>
    <p:sldId id="270" r:id="rId24"/>
    <p:sldId id="274" r:id="rId25"/>
    <p:sldId id="275" r:id="rId26"/>
    <p:sldId id="276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6650-B235-44E1-A35E-452E593FD40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787B-55C2-4D01-A89B-862A3F4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AC96-E915-4020-9F74-3585A9E20A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AC96-E915-4020-9F74-3585A9E20A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015F-4F15-4EBB-BEBA-AD0255B1DB85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7D4F-FED0-4943-AAFC-04E8948E0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eil\Videos\Youtube\Field%20of%20Dreams%20%20People%20Will%20Come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aseball.mikeandkatharina.com/wp-content/plugins/hot-linked-image-cacher/upload/baseballintelligencer.com/baseball/wp-content/uploads/2009/05/field-of-dreams-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4371"/>
            <a:ext cx="9144000" cy="41936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8093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If You Build It…Will They Come?</a:t>
            </a:r>
          </a:p>
          <a:p>
            <a:pPr algn="ctr"/>
            <a:r>
              <a:rPr lang="en-US" sz="4800" dirty="0" smtClean="0"/>
              <a:t>Neil McNerney, M.Ed., LPC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The Solution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Painting a Room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057400"/>
            <a:ext cx="3810000" cy="4572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  <a:t>The</a:t>
            </a:r>
            <a:b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  <a:t>Tipping</a:t>
            </a:r>
            <a:b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sz="11500" dirty="0" smtClean="0">
                <a:latin typeface="Arabic Typesetting" pitchFamily="66" charset="-78"/>
                <a:cs typeface="Arabic Typesetting" pitchFamily="66" charset="-78"/>
              </a:rPr>
              <a:t>Point</a:t>
            </a:r>
            <a:endParaRPr lang="en-US" sz="115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8434" name="Picture 2" descr="http://www.gladwell.com/images/biopic.jpg"/>
          <p:cNvPicPr>
            <a:picLocks noChangeAspect="1" noChangeArrowheads="1"/>
          </p:cNvPicPr>
          <p:nvPr/>
        </p:nvPicPr>
        <p:blipFill>
          <a:blip r:embed="rId2" cstate="print"/>
          <a:srcRect l="16363" t="2786" r="18182" b="5718"/>
          <a:stretch>
            <a:fillRect/>
          </a:stretch>
        </p:blipFill>
        <p:spPr bwMode="auto">
          <a:xfrm>
            <a:off x="304800" y="2667000"/>
            <a:ext cx="2971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2116644" y="4555045"/>
            <a:ext cx="283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Malcolm Gladwell</a:t>
            </a:r>
            <a:endParaRPr lang="en-US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Three Crucial “Tippers”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200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Salespersons</a:t>
            </a:r>
          </a:p>
          <a:p>
            <a:r>
              <a:rPr lang="en-US" sz="4800" dirty="0" smtClean="0"/>
              <a:t>Mavens</a:t>
            </a:r>
          </a:p>
          <a:p>
            <a:r>
              <a:rPr lang="en-US" sz="4800" dirty="0" smtClean="0"/>
              <a:t>Connectors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Salesperson</a:t>
            </a:r>
            <a:endParaRPr lang="en-US" sz="7200" dirty="0"/>
          </a:p>
        </p:txBody>
      </p:sp>
      <p:pic>
        <p:nvPicPr>
          <p:cNvPr id="16386" name="Picture 2" descr="http://cootelibeau.files.wordpress.com/2009/02/sale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16388" name="Picture 4" descr="http://media.bzresults.net/static/c/3105/uploads/P-staff-518297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1" y="3336707"/>
            <a:ext cx="2362200" cy="352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Maven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Connector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Utilizing Connectors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specific help</a:t>
            </a:r>
          </a:p>
          <a:p>
            <a:pPr lvl="1"/>
            <a:r>
              <a:rPr lang="en-US" dirty="0" smtClean="0"/>
              <a:t>Yes/No</a:t>
            </a:r>
          </a:p>
          <a:p>
            <a:r>
              <a:rPr lang="en-US" dirty="0" smtClean="0"/>
              <a:t>“Can you do your best to get 6 neighbors to commit to coming?”</a:t>
            </a:r>
          </a:p>
          <a:p>
            <a:r>
              <a:rPr lang="en-US" dirty="0" smtClean="0"/>
              <a:t>Check in weekly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Mavens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their energy</a:t>
            </a:r>
          </a:p>
          <a:p>
            <a:r>
              <a:rPr lang="en-US" dirty="0" smtClean="0"/>
              <a:t>Give specific ONE WAY tasks</a:t>
            </a:r>
          </a:p>
          <a:p>
            <a:pPr lvl="1"/>
            <a:r>
              <a:rPr lang="en-US" dirty="0" smtClean="0"/>
              <a:t>Newspaper article</a:t>
            </a:r>
          </a:p>
          <a:p>
            <a:pPr lvl="1"/>
            <a:r>
              <a:rPr lang="en-US" dirty="0" smtClean="0"/>
              <a:t>Newsletter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Potomac Falls Experiment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Schools – Two Connectors Per School</a:t>
            </a:r>
          </a:p>
          <a:p>
            <a:pPr lvl="1"/>
            <a:r>
              <a:rPr lang="en-US" dirty="0" smtClean="0"/>
              <a:t>At least one in target demographic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eld of Dreams  People Will Com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82625"/>
            <a:ext cx="9081911" cy="510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Results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1981200"/>
          </a:xfrm>
        </p:spPr>
        <p:txBody>
          <a:bodyPr/>
          <a:lstStyle/>
          <a:p>
            <a:r>
              <a:rPr lang="en-US" dirty="0" smtClean="0"/>
              <a:t>Before – 5 signups</a:t>
            </a:r>
          </a:p>
          <a:p>
            <a:r>
              <a:rPr lang="en-US" dirty="0" smtClean="0"/>
              <a:t>After - 148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 That 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“I” messages about the program</a:t>
            </a:r>
          </a:p>
          <a:p>
            <a:r>
              <a:rPr lang="en-US" dirty="0" smtClean="0"/>
              <a:t>Direct phone calls to those you want to attend</a:t>
            </a:r>
          </a:p>
          <a:p>
            <a:pPr lvl="1"/>
            <a:r>
              <a:rPr lang="en-US" dirty="0" smtClean="0"/>
              <a:t>Two weeks before and then the day before</a:t>
            </a:r>
          </a:p>
          <a:p>
            <a:r>
              <a:rPr lang="en-US" dirty="0" smtClean="0"/>
              <a:t>Child Care ALWAYS helps</a:t>
            </a:r>
          </a:p>
          <a:p>
            <a:r>
              <a:rPr lang="en-US" dirty="0" smtClean="0"/>
              <a:t>Newspaper “Community Calendar” section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Website – front splash page</a:t>
            </a:r>
          </a:p>
          <a:p>
            <a:r>
              <a:rPr lang="en-US" dirty="0" smtClean="0"/>
              <a:t>Giveaways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That Don’t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Posters</a:t>
            </a:r>
          </a:p>
          <a:p>
            <a:r>
              <a:rPr lang="en-US" dirty="0" smtClean="0"/>
              <a:t>“You really need this program…”</a:t>
            </a:r>
          </a:p>
          <a:p>
            <a:r>
              <a:rPr lang="en-US" dirty="0" smtClean="0"/>
              <a:t>Road Signs</a:t>
            </a:r>
          </a:p>
          <a:p>
            <a:r>
              <a:rPr lang="en-US" dirty="0" smtClean="0"/>
              <a:t>Worrying that program might get too 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Autofit/>
          </a:bodyPr>
          <a:lstStyle/>
          <a:p>
            <a:r>
              <a:rPr lang="en-US" sz="7200" dirty="0" smtClean="0"/>
              <a:t>Community Leaders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Who are your influential Parenting Partners?</a:t>
            </a:r>
          </a:p>
          <a:p>
            <a:pPr lvl="1"/>
            <a:r>
              <a:rPr lang="en-US" dirty="0" smtClean="0"/>
              <a:t>Pastors, Family Ministers, etc.</a:t>
            </a:r>
          </a:p>
          <a:p>
            <a:pPr lvl="1"/>
            <a:r>
              <a:rPr lang="en-US" dirty="0" smtClean="0"/>
              <a:t>Social Service Agencies</a:t>
            </a:r>
          </a:p>
          <a:p>
            <a:pPr lvl="1"/>
            <a:r>
              <a:rPr lang="en-US" dirty="0" smtClean="0"/>
              <a:t>Child Care Centers</a:t>
            </a:r>
          </a:p>
          <a:p>
            <a:pPr lvl="1"/>
            <a:r>
              <a:rPr lang="en-US" dirty="0" smtClean="0"/>
              <a:t>Martial Arts Schools</a:t>
            </a:r>
          </a:p>
          <a:p>
            <a:pPr lvl="1"/>
            <a:r>
              <a:rPr lang="en-US" dirty="0" smtClean="0"/>
              <a:t>“Mandated” Professionals</a:t>
            </a:r>
          </a:p>
          <a:p>
            <a:pPr lvl="1"/>
            <a:r>
              <a:rPr lang="en-US" dirty="0" smtClean="0"/>
              <a:t>Barbers, Hairdressers</a:t>
            </a:r>
          </a:p>
          <a:p>
            <a:pPr lvl="1"/>
            <a:r>
              <a:rPr lang="en-US" dirty="0" smtClean="0"/>
              <a:t>Medical Offices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them for specific help:</a:t>
            </a:r>
          </a:p>
          <a:p>
            <a:pPr lvl="1"/>
            <a:r>
              <a:rPr lang="en-US" dirty="0" smtClean="0"/>
              <a:t>“Can you use your church van to pick up a group of people that can’t make it otherwise?”</a:t>
            </a:r>
          </a:p>
          <a:p>
            <a:pPr lvl="1"/>
            <a:r>
              <a:rPr lang="en-US" dirty="0" smtClean="0"/>
              <a:t>Can you attend?</a:t>
            </a:r>
          </a:p>
          <a:p>
            <a:pPr lvl="1"/>
            <a:r>
              <a:rPr lang="en-US" dirty="0" smtClean="0"/>
              <a:t>Can you announce it at your services?</a:t>
            </a:r>
          </a:p>
          <a:p>
            <a:pPr lvl="1"/>
            <a:r>
              <a:rPr lang="en-US" dirty="0" smtClean="0"/>
              <a:t>Can you invite 4 or 5 parents who would be interested?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    “Well, I sent out an email and asked for people to help. I even asked them to invite 2 or 3 other people to come, but it didn’t work.”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“Hi, I’m planning an event and as I was planning it, I thought of you and wondered if you would be willing to help me.  Can you call me back so we can talk about it?  I think you’ll really like this program.”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hasn’t worked?</a:t>
            </a:r>
          </a:p>
          <a:p>
            <a:r>
              <a:rPr lang="en-US" dirty="0" smtClean="0"/>
              <a:t>Identify Your Connectors and Mavens</a:t>
            </a:r>
          </a:p>
          <a:p>
            <a:pPr lvl="1"/>
            <a:r>
              <a:rPr lang="en-US" dirty="0" smtClean="0"/>
              <a:t>Why did you pick them?</a:t>
            </a:r>
          </a:p>
          <a:p>
            <a:r>
              <a:rPr lang="en-US" dirty="0" smtClean="0"/>
              <a:t>Create an ask for connectors and mavens</a:t>
            </a:r>
          </a:p>
          <a:p>
            <a:r>
              <a:rPr lang="en-US" dirty="0" smtClean="0"/>
              <a:t>Brainstorm non-traditional tipping point people.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76400" y="165868"/>
          <a:ext cx="6153303" cy="6539732"/>
        </p:xfrm>
        <a:graphic>
          <a:graphicData uri="http://schemas.openxmlformats.org/presentationml/2006/ole">
            <p:oleObj spid="_x0000_s1026" name="Acrobat Document" r:id="rId4" imgW="5838095" imgH="7552381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997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work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457201"/>
            <a:ext cx="3961723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The Need</a:t>
            </a:r>
            <a:endParaRPr lang="en-US" sz="8000" dirty="0"/>
          </a:p>
        </p:txBody>
      </p:sp>
      <p:pic>
        <p:nvPicPr>
          <p:cNvPr id="4" name="Picture 2" descr="http://4.bp.blogspot.com/_iB62dJRDb94/TD6gzKQLH7I/AAAAAAAAAPE/SEPWyvks-EU/s1600/parent+support+group+without+faces.jpg"/>
          <p:cNvPicPr>
            <a:picLocks noChangeAspect="1" noChangeArrowheads="1"/>
          </p:cNvPicPr>
          <p:nvPr/>
        </p:nvPicPr>
        <p:blipFill>
          <a:blip r:embed="rId2" cstate="print"/>
          <a:srcRect r="30038" b="5042"/>
          <a:stretch>
            <a:fillRect/>
          </a:stretch>
        </p:blipFill>
        <p:spPr bwMode="auto">
          <a:xfrm>
            <a:off x="-1" y="2057400"/>
            <a:ext cx="914400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2971800" cy="23622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The</a:t>
            </a:r>
            <a:br>
              <a:rPr lang="en-US" sz="6000" dirty="0" smtClean="0"/>
            </a:br>
            <a:r>
              <a:rPr lang="en-US" sz="6000" dirty="0" smtClean="0"/>
              <a:t>Problem</a:t>
            </a:r>
            <a:endParaRPr lang="en-US" sz="6000" dirty="0"/>
          </a:p>
        </p:txBody>
      </p:sp>
      <p:pic>
        <p:nvPicPr>
          <p:cNvPr id="4" name="Content Placeholder 3" descr="support group.jpg"/>
          <p:cNvPicPr>
            <a:picLocks noChangeAspect="1"/>
          </p:cNvPicPr>
          <p:nvPr/>
        </p:nvPicPr>
        <p:blipFill>
          <a:blip r:embed="rId2" cstate="print"/>
          <a:srcRect l="8152" t="7500"/>
          <a:stretch>
            <a:fillRect/>
          </a:stretch>
        </p:blipFill>
        <p:spPr>
          <a:xfrm>
            <a:off x="3575221" y="762000"/>
            <a:ext cx="556877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Recruitment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Email in all languages</a:t>
            </a:r>
          </a:p>
          <a:p>
            <a:r>
              <a:rPr lang="en-US" dirty="0" smtClean="0"/>
              <a:t>Newsletters</a:t>
            </a:r>
          </a:p>
          <a:p>
            <a:r>
              <a:rPr lang="en-US" dirty="0" smtClean="0"/>
              <a:t>Sign out front</a:t>
            </a:r>
          </a:p>
          <a:p>
            <a:r>
              <a:rPr lang="en-US" dirty="0" smtClean="0"/>
              <a:t>Bulletin Board</a:t>
            </a:r>
          </a:p>
          <a:p>
            <a:r>
              <a:rPr lang="en-US" dirty="0" smtClean="0"/>
              <a:t>Radio/TV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2362200"/>
            <a:ext cx="4267200" cy="2057400"/>
            <a:chOff x="1295400" y="4038600"/>
            <a:chExt cx="4267200" cy="2057400"/>
          </a:xfrm>
        </p:grpSpPr>
        <p:sp>
          <p:nvSpPr>
            <p:cNvPr id="5" name="Right Arrow 4"/>
            <p:cNvSpPr/>
            <p:nvPr/>
          </p:nvSpPr>
          <p:spPr>
            <a:xfrm>
              <a:off x="1295400" y="4038600"/>
              <a:ext cx="4267200" cy="2057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371601" y="4177553"/>
              <a:ext cx="4119282" cy="1775012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1920" y="4621632"/>
              <a:ext cx="2923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ONE WAY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Social Media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Facebook, Twitter, LinkedIn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43400" y="3657600"/>
            <a:ext cx="4267200" cy="2057400"/>
            <a:chOff x="1295400" y="4038600"/>
            <a:chExt cx="4267200" cy="2057400"/>
          </a:xfrm>
        </p:grpSpPr>
        <p:sp>
          <p:nvSpPr>
            <p:cNvPr id="5" name="Right Arrow 4"/>
            <p:cNvSpPr/>
            <p:nvPr/>
          </p:nvSpPr>
          <p:spPr>
            <a:xfrm>
              <a:off x="1295400" y="4038600"/>
              <a:ext cx="4267200" cy="2057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371601" y="4177553"/>
              <a:ext cx="4119282" cy="1775012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1920" y="4621632"/>
              <a:ext cx="2923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ONE WAY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401</Words>
  <Application>Microsoft Office PowerPoint</Application>
  <PresentationFormat>On-screen Show (4:3)</PresentationFormat>
  <Paragraphs>85</Paragraphs>
  <Slides>27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The Need</vt:lpstr>
      <vt:lpstr>The Problem</vt:lpstr>
      <vt:lpstr>Traditional Recruitment Techniques</vt:lpstr>
      <vt:lpstr>Social Media</vt:lpstr>
      <vt:lpstr>The Solution</vt:lpstr>
      <vt:lpstr>Painting a Room</vt:lpstr>
      <vt:lpstr>The Tipping Point</vt:lpstr>
      <vt:lpstr>The Three Crucial “Tippers”</vt:lpstr>
      <vt:lpstr>The Salesperson</vt:lpstr>
      <vt:lpstr>The Maven</vt:lpstr>
      <vt:lpstr>The Connector</vt:lpstr>
      <vt:lpstr>Utilizing Connectors</vt:lpstr>
      <vt:lpstr>Utilizing Mavens</vt:lpstr>
      <vt:lpstr>The Potomac Falls Experiment</vt:lpstr>
      <vt:lpstr>Results</vt:lpstr>
      <vt:lpstr>Other Ideas That Worked</vt:lpstr>
      <vt:lpstr>Ideas That Don’t Work</vt:lpstr>
      <vt:lpstr>Community Leaders</vt:lpstr>
      <vt:lpstr>Community Leaders</vt:lpstr>
      <vt:lpstr>Ineffective Asking</vt:lpstr>
      <vt:lpstr>Effective Asking</vt:lpstr>
      <vt:lpstr>Your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</dc:creator>
  <cp:lastModifiedBy>Neil</cp:lastModifiedBy>
  <cp:revision>9</cp:revision>
  <dcterms:created xsi:type="dcterms:W3CDTF">2010-03-04T15:13:28Z</dcterms:created>
  <dcterms:modified xsi:type="dcterms:W3CDTF">2011-11-09T15:32:03Z</dcterms:modified>
</cp:coreProperties>
</file>